
<file path=[Content_Types].xml><?xml version="1.0" encoding="utf-8"?>
<Types xmlns="http://schemas.openxmlformats.org/package/2006/content-types">
  <Default Extension="fntdata" ContentType="application/x-fontdata"/>
  <Default Extension="m4a" ContentType="audio/mp4"/>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Lato" panose="020B0604020202020204" charset="0"/>
      <p:regular r:id="rId16"/>
      <p:bold r:id="rId17"/>
      <p:italic r:id="rId18"/>
      <p:boldItalic r:id="rId19"/>
    </p:embeddedFont>
    <p:embeddedFont>
      <p:font typeface="Montserrat"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964" autoAdjust="0"/>
  </p:normalViewPr>
  <p:slideViewPr>
    <p:cSldViewPr snapToGrid="0">
      <p:cViewPr varScale="1">
        <p:scale>
          <a:sx n="122" d="100"/>
          <a:sy n="122" d="100"/>
        </p:scale>
        <p:origin x="128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3d2e4bc0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3d2e4bc0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a3c4d077a7_2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a3c4d077a7_2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9d4889d1b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9d4889d1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a431eea60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a431eea60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a3c4d077a7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a3c4d077a7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9c55819a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9c55819a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a3c4d077a7_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a3c4d077a7_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431eea60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431eea60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Clr>
                <a:schemeClr val="dk1"/>
              </a:buClr>
              <a:buSzPts val="1100"/>
              <a:buFont typeface="Arial"/>
              <a:buNone/>
            </a:pPr>
            <a:r>
              <a:rPr lang="en"/>
              <a:t>Hi, my name is Sean Gordon, and I’ll be talking about the damages caused by the Twitter hack. Through various press reports and statements from Twitter itself, it can be gleaned that the hackers tried for access to 130 different user accounts, obtaining various amounts of information from each. The hackers successfully gained entry to 40 of those accounts, some of them being high profile users like Barack Obama, Jeff Bezos, and Bill Gates. Using the hacked accounts, the attacker’s phishing emails garnered $160,000 through bitcoin transfers. </a:t>
            </a:r>
            <a:endParaRPr/>
          </a:p>
          <a:p>
            <a:pPr marL="0" lvl="0" indent="457200" algn="l" rtl="0">
              <a:spcBef>
                <a:spcPts val="0"/>
              </a:spcBef>
              <a:spcAft>
                <a:spcPts val="0"/>
              </a:spcAft>
              <a:buClr>
                <a:schemeClr val="dk1"/>
              </a:buClr>
              <a:buSzPts val="1100"/>
              <a:buFont typeface="Arial"/>
              <a:buNone/>
            </a:pPr>
            <a:r>
              <a:rPr lang="en"/>
              <a:t>Besides the money lost through the scam itself, Twitter is facing down multiple charges for the breach and could be fined between $150 to $250 million dollars. Twitter has also recorded market share drops of 1.6%, and expects lasting damage to business partnerships. </a:t>
            </a:r>
            <a:endParaRPr/>
          </a:p>
          <a:p>
            <a:pPr marL="0" lvl="0" indent="457200" algn="l" rtl="0">
              <a:spcBef>
                <a:spcPts val="0"/>
              </a:spcBef>
              <a:spcAft>
                <a:spcPts val="0"/>
              </a:spcAft>
              <a:buClr>
                <a:schemeClr val="dk1"/>
              </a:buClr>
              <a:buSzPts val="1100"/>
              <a:buFont typeface="Arial"/>
              <a:buNone/>
            </a:pPr>
            <a:r>
              <a:rPr lang="en"/>
              <a:t>Twitter has said that the hack "may also result in damage to our reputation, loss of accounts, loss of content or platform partners, loss of advertisers or advertising revenue or legal and financial exposure, including legal claims, regulatory inquiries or other proceedings. Any of these effects could have a material and adverse impact on our business, reputation and operating results."</a:t>
            </a:r>
            <a:endParaRPr/>
          </a:p>
          <a:p>
            <a:pPr marL="0" lvl="0" indent="45720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a431eea60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a431eea60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Clr>
                <a:schemeClr val="dk1"/>
              </a:buClr>
              <a:buSzPts val="1100"/>
              <a:buFont typeface="Arial"/>
              <a:buNone/>
            </a:pPr>
            <a:r>
              <a:rPr lang="en"/>
              <a:t>While the monetary damage to the corporation was significant, the potential damages for a hack of this magnitude are monolithic. The attackers pushed for the relatively tame goal of fishing for money, but if the power these hackers obtained had fallen into the hands of a terrorist organization instead, it could be used to disrupt political campaigns in multiple countries, or to damage inter-country relations and trigger unnecessary responses with fake military threats.</a:t>
            </a:r>
            <a:endParaRPr/>
          </a:p>
          <a:p>
            <a:pPr marL="0" lvl="0" indent="457200" algn="l" rtl="0">
              <a:spcBef>
                <a:spcPts val="0"/>
              </a:spcBef>
              <a:spcAft>
                <a:spcPts val="0"/>
              </a:spcAft>
              <a:buClr>
                <a:schemeClr val="dk1"/>
              </a:buClr>
              <a:buSzPts val="1100"/>
              <a:buFont typeface="Arial"/>
              <a:buNone/>
            </a:pPr>
            <a:r>
              <a:rPr lang="en"/>
              <a:t>The attack also only lasted around 4 1/2 hours, after which it was shut down by Twitter's recovery attempts. The attack could have lasted much longer however if the attackers decided to distribute malware alongside the plea for bitcoin. Many bitcoin services blocked transactions to the hacker's address, with services like Coinbase blocking approximately 5,670 transfers, with a total value of $1,294,000. If malware was distributed in some of the tweets as well, it is very likely that there would have been many hits, leading to the spread of the malware and vastly increasing the difficulty of controlling and containing the incident.</a:t>
            </a:r>
            <a:endParaRPr/>
          </a:p>
          <a:p>
            <a:pPr marL="0" lvl="0" indent="457200" algn="l" rtl="0">
              <a:spcBef>
                <a:spcPts val="0"/>
              </a:spcBef>
              <a:spcAft>
                <a:spcPts val="0"/>
              </a:spcAft>
              <a:buClr>
                <a:schemeClr val="dk1"/>
              </a:buClr>
              <a:buSzPts val="1100"/>
              <a:buFont typeface="Arial"/>
              <a:buNone/>
            </a:pPr>
            <a:r>
              <a:rPr lang="en"/>
              <a:t>With access to some of Twitter's admin controls, the attackers could have done significant damage to Twitter itself as well, deleting accounts and information causing irreparable damage, or digging for private, protected information on users in order to sell later. </a:t>
            </a:r>
            <a:endParaRPr/>
          </a:p>
          <a:p>
            <a:pPr marL="0" lvl="0" indent="457200" algn="l" rtl="0">
              <a:spcBef>
                <a:spcPts val="0"/>
              </a:spcBef>
              <a:spcAft>
                <a:spcPts val="0"/>
              </a:spcAft>
              <a:buClr>
                <a:schemeClr val="dk1"/>
              </a:buClr>
              <a:buSzPts val="1100"/>
              <a:buFont typeface="Arial"/>
              <a:buNone/>
            </a:pPr>
            <a:r>
              <a:rPr lang="en"/>
              <a:t>This hack obviously represents a threat to Twitter's users privacy and data security, and because of this the company is undergoing several audits, which will likely force major, expensive changes throughout not only the company, but across worldwide corporation cybersecurity. </a:t>
            </a:r>
            <a:endParaRPr/>
          </a:p>
          <a:p>
            <a:pPr marL="0" lvl="0" indent="45720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3c4d077a7_8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3c4d077a7_8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9d5eb723d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9d5eb723d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3c4d077a7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a3c4d077a7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witter.com/TwitterSupport/status/1284331129416200192"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en.wikipedia.org/wiki/2020_Twitter_bitcoin_scam#Method_of_attack" TargetMode="External"/><Relationship Id="rId4" Type="http://schemas.openxmlformats.org/officeDocument/2006/relationships/hyperlink" Target="https://blog.twitter.com/en_us/topics/company/2020/an-update-on-our-security-incident.html"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nsa.gov/Portals/70/documents/what-we-do/cybersecurity/professional-resources/ctr-nsa-css-technical-cyber-threat-framework.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blog.twitter.com/en_us/topics/company/2020/an-update-on-our-security-incident.html#:~:text=The%20social%20engineering%20that%20occurred,to%20our%20internal%20support%20tools" TargetMode="External"/><Relationship Id="rId4" Type="http://schemas.openxmlformats.org/officeDocument/2006/relationships/hyperlink" Target="https://www.phishingbox.com/downloads/Symantec-Security-Internet-Threat-Report-ISRT-2019.pdf"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cnn.com/2020/07/16/tech/twitter-hack-security-analysis/index.htm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www.theblockcrypto.com/post/71906/twitter-account-hacks-timeline" TargetMode="External"/><Relationship Id="rId5" Type="http://schemas.openxmlformats.org/officeDocument/2006/relationships/hyperlink" Target="https://www.dfs.ny.gov/Twitter_Report" TargetMode="External"/><Relationship Id="rId4" Type="http://schemas.openxmlformats.org/officeDocument/2006/relationships/hyperlink" Target="https://www.forbes.com/sites/mattperez/2020/08/03/twitter-could-be-fined-up-to-250-million-by-ftc-for-massive-hack-in-july/#68bd3b493805"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blog.twitter.com/en_us/topics/company/2020/an-update-on-our-security-incident.htm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www.dfs.ny.gov/Twitter_Report" TargetMode="External"/><Relationship Id="rId4" Type="http://schemas.openxmlformats.org/officeDocument/2006/relationships/hyperlink" Target="http://www.cnbc.com/2019/09/04/how-to-prevent-your-twitter-account-from-being-hacked.html"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152725" y="860550"/>
            <a:ext cx="5891100" cy="13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CprE 431</a:t>
            </a:r>
            <a:endParaRPr/>
          </a:p>
          <a:p>
            <a:pPr marL="0" lvl="0" indent="0" algn="l" rtl="0">
              <a:spcBef>
                <a:spcPts val="0"/>
              </a:spcBef>
              <a:spcAft>
                <a:spcPts val="0"/>
              </a:spcAft>
              <a:buNone/>
            </a:pPr>
            <a:r>
              <a:rPr lang="en"/>
              <a:t>Team 12 Presentation</a:t>
            </a:r>
            <a:endParaRPr/>
          </a:p>
        </p:txBody>
      </p:sp>
      <p:sp>
        <p:nvSpPr>
          <p:cNvPr id="135" name="Google Shape;135;p13"/>
          <p:cNvSpPr txBox="1">
            <a:spLocks noGrp="1"/>
          </p:cNvSpPr>
          <p:nvPr>
            <p:ph type="subTitle" idx="1"/>
          </p:nvPr>
        </p:nvSpPr>
        <p:spPr>
          <a:xfrm>
            <a:off x="3300375" y="2467000"/>
            <a:ext cx="5358600" cy="16995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solidFill>
                  <a:srgbClr val="FFFFFF"/>
                </a:solidFill>
              </a:rPr>
              <a:t>By Sean Gordon, Jacob Vaughn, Richa Patel, Lorenzo Chavarria, and Xin Wang</a:t>
            </a:r>
            <a:endParaRPr sz="240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Bibliography</a:t>
            </a:r>
            <a:endParaRPr/>
          </a:p>
        </p:txBody>
      </p:sp>
      <p:sp>
        <p:nvSpPr>
          <p:cNvPr id="193" name="Google Shape;193;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Twitter Support Tread:</a:t>
            </a:r>
            <a:br>
              <a:rPr lang="en"/>
            </a:br>
            <a:r>
              <a:rPr lang="en" u="sng">
                <a:solidFill>
                  <a:schemeClr val="hlink"/>
                </a:solidFill>
                <a:hlinkClick r:id="rId3"/>
              </a:rPr>
              <a:t>https://twitter.com/TwitterSupport/status/1284331129416200192</a:t>
            </a:r>
            <a:endParaRPr/>
          </a:p>
          <a:p>
            <a:pPr marL="0" marR="0" lvl="0" indent="0" algn="l" rtl="0">
              <a:lnSpc>
                <a:spcPct val="115000"/>
              </a:lnSpc>
              <a:spcBef>
                <a:spcPts val="1600"/>
              </a:spcBef>
              <a:spcAft>
                <a:spcPts val="0"/>
              </a:spcAft>
              <a:buNone/>
            </a:pPr>
            <a:r>
              <a:rPr lang="en"/>
              <a:t>Twitter Inc “An update on our security incident”</a:t>
            </a:r>
            <a:br>
              <a:rPr lang="en"/>
            </a:br>
            <a:r>
              <a:rPr lang="en" u="sng">
                <a:solidFill>
                  <a:schemeClr val="hlink"/>
                </a:solidFill>
                <a:hlinkClick r:id="rId4"/>
              </a:rPr>
              <a:t>https://blog.twitter.com/en_us/topics/company/2020/an-update-on-our-security-incident.htm</a:t>
            </a:r>
            <a:endParaRPr/>
          </a:p>
          <a:p>
            <a:pPr marL="0" marR="0" lvl="0" indent="0" algn="l" rtl="0">
              <a:lnSpc>
                <a:spcPct val="115000"/>
              </a:lnSpc>
              <a:spcBef>
                <a:spcPts val="1600"/>
              </a:spcBef>
              <a:spcAft>
                <a:spcPts val="0"/>
              </a:spcAft>
              <a:buNone/>
            </a:pPr>
            <a:r>
              <a:rPr lang="en"/>
              <a:t>What this attack is:</a:t>
            </a:r>
            <a:endParaRPr/>
          </a:p>
          <a:p>
            <a:pPr marL="0" marR="0" lvl="0" indent="0" algn="l" rtl="0">
              <a:lnSpc>
                <a:spcPct val="115000"/>
              </a:lnSpc>
              <a:spcBef>
                <a:spcPts val="1600"/>
              </a:spcBef>
              <a:spcAft>
                <a:spcPts val="0"/>
              </a:spcAft>
              <a:buNone/>
            </a:pPr>
            <a:r>
              <a:rPr lang="en" u="sng">
                <a:solidFill>
                  <a:schemeClr val="hlink"/>
                </a:solidFill>
                <a:hlinkClick r:id="rId5"/>
              </a:rPr>
              <a:t>https://en.wikipedia.org/wiki/2020_Twitter_bitcoin_scam#Method_of_attack</a:t>
            </a:r>
            <a:endParaRPr/>
          </a:p>
          <a:p>
            <a:pPr marL="0" lvl="0" indent="0" algn="l" rtl="0">
              <a:spcBef>
                <a:spcPts val="160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Bibliography</a:t>
            </a:r>
            <a:endParaRPr/>
          </a:p>
        </p:txBody>
      </p:sp>
      <p:sp>
        <p:nvSpPr>
          <p:cNvPr id="199" name="Google Shape;199;p23"/>
          <p:cNvSpPr txBox="1">
            <a:spLocks noGrp="1"/>
          </p:cNvSpPr>
          <p:nvPr>
            <p:ph type="body" idx="1"/>
          </p:nvPr>
        </p:nvSpPr>
        <p:spPr>
          <a:xfrm>
            <a:off x="1297500" y="1390825"/>
            <a:ext cx="7038900" cy="30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“NATIONAL SECURITY AGENCY CYBERSECURITY REPORT” </a:t>
            </a:r>
            <a:r>
              <a:rPr lang="en" u="sng">
                <a:solidFill>
                  <a:schemeClr val="hlink"/>
                </a:solidFill>
                <a:hlinkClick r:id="rId3"/>
              </a:rPr>
              <a:t>https://www.nsa.gov/Portals/70/documents/what-we-do/cybersecurity/professional-resources/ctr-nsa-css-technical-cyber-threat-framework.pdf</a:t>
            </a:r>
            <a:endParaRPr/>
          </a:p>
          <a:p>
            <a:pPr marL="0" lvl="0" indent="0" algn="l" rtl="0">
              <a:spcBef>
                <a:spcPts val="1600"/>
              </a:spcBef>
              <a:spcAft>
                <a:spcPts val="0"/>
              </a:spcAft>
              <a:buNone/>
            </a:pPr>
            <a:r>
              <a:rPr lang="en"/>
              <a:t>2:”Internet Security Threat Report” </a:t>
            </a:r>
            <a:r>
              <a:rPr lang="en" u="sng">
                <a:solidFill>
                  <a:schemeClr val="hlink"/>
                </a:solidFill>
                <a:hlinkClick r:id="rId4"/>
              </a:rPr>
              <a:t>https://www.phishingbox.com/downloads/Symantec-Security-Internet-Threat-Report-ISRT-2019.pdf</a:t>
            </a:r>
            <a:endParaRPr/>
          </a:p>
          <a:p>
            <a:pPr marL="0" lvl="0" indent="0" algn="l" rtl="0">
              <a:spcBef>
                <a:spcPts val="1600"/>
              </a:spcBef>
              <a:spcAft>
                <a:spcPts val="0"/>
              </a:spcAft>
              <a:buNone/>
            </a:pPr>
            <a:r>
              <a:rPr lang="en"/>
              <a:t>3:”An update on our security incident” </a:t>
            </a:r>
            <a:r>
              <a:rPr lang="en" u="sng">
                <a:solidFill>
                  <a:schemeClr val="hlink"/>
                </a:solidFill>
                <a:hlinkClick r:id="rId5"/>
              </a:rPr>
              <a:t>https://blog.twitter.com/en_us/topics/company/2020/an-update-on-our-security-incident.html#:~:text=The%20social%20engineering%20that%20occurred,to%20our%20internal%20support%20tools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Bibliography</a:t>
            </a:r>
            <a:endParaRPr/>
          </a:p>
        </p:txBody>
      </p:sp>
      <p:sp>
        <p:nvSpPr>
          <p:cNvPr id="205" name="Google Shape;205;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Damages: </a:t>
            </a:r>
            <a:endParaRPr/>
          </a:p>
          <a:p>
            <a:pPr marL="0" lvl="0" indent="0" algn="l" rtl="0">
              <a:spcBef>
                <a:spcPts val="1600"/>
              </a:spcBef>
              <a:spcAft>
                <a:spcPts val="0"/>
              </a:spcAft>
              <a:buNone/>
            </a:pPr>
            <a:r>
              <a:rPr lang="en" u="sng">
                <a:solidFill>
                  <a:schemeClr val="hlink"/>
                </a:solidFill>
                <a:hlinkClick r:id="rId3"/>
              </a:rPr>
              <a:t>cnn.com/2020/07/16/tech/twitter-hack-security-analysis/index.html</a:t>
            </a:r>
            <a:endParaRPr/>
          </a:p>
          <a:p>
            <a:pPr marL="0" lvl="0" indent="0" algn="l" rtl="0">
              <a:spcBef>
                <a:spcPts val="1600"/>
              </a:spcBef>
              <a:spcAft>
                <a:spcPts val="0"/>
              </a:spcAft>
              <a:buNone/>
            </a:pPr>
            <a:r>
              <a:rPr lang="en" u="sng">
                <a:solidFill>
                  <a:schemeClr val="hlink"/>
                </a:solidFill>
                <a:hlinkClick r:id="rId4"/>
              </a:rPr>
              <a:t>https://www.forbes.com/sites/mattperez/2020/08/03/twitter-could-be-fined-up-to-250-million-by-ftc-for-massive-hack-in-july/#68bd3b493805</a:t>
            </a:r>
            <a:endParaRPr/>
          </a:p>
          <a:p>
            <a:pPr marL="0" lvl="0" indent="0" algn="l" rtl="0">
              <a:spcBef>
                <a:spcPts val="1600"/>
              </a:spcBef>
              <a:spcAft>
                <a:spcPts val="0"/>
              </a:spcAft>
              <a:buNone/>
            </a:pPr>
            <a:r>
              <a:rPr lang="en" u="sng">
                <a:solidFill>
                  <a:schemeClr val="hlink"/>
                </a:solidFill>
                <a:hlinkClick r:id="rId5"/>
              </a:rPr>
              <a:t>https://www.dfs.ny.gov/Twitter_Report</a:t>
            </a:r>
            <a:endParaRPr/>
          </a:p>
          <a:p>
            <a:pPr marL="0" lvl="0" indent="0" algn="l" rtl="0">
              <a:spcBef>
                <a:spcPts val="1600"/>
              </a:spcBef>
              <a:spcAft>
                <a:spcPts val="0"/>
              </a:spcAft>
              <a:buNone/>
            </a:pPr>
            <a:r>
              <a:rPr lang="en" u="sng">
                <a:solidFill>
                  <a:schemeClr val="hlink"/>
                </a:solidFill>
                <a:hlinkClick r:id="rId6"/>
              </a:rPr>
              <a:t>https://www.theblockcrypto.com/post/71906/twitter-account-hacks-timeline</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Bibliography</a:t>
            </a:r>
            <a:endParaRPr/>
          </a:p>
        </p:txBody>
      </p:sp>
      <p:sp>
        <p:nvSpPr>
          <p:cNvPr id="211" name="Google Shape;211;p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Update on the incident:</a:t>
            </a:r>
            <a:endParaRPr/>
          </a:p>
          <a:p>
            <a:pPr marL="0" lvl="0" indent="0" algn="l" rtl="0">
              <a:spcBef>
                <a:spcPts val="1600"/>
              </a:spcBef>
              <a:spcAft>
                <a:spcPts val="0"/>
              </a:spcAft>
              <a:buNone/>
            </a:pPr>
            <a:r>
              <a:rPr lang="en" u="sng">
                <a:solidFill>
                  <a:schemeClr val="accent5"/>
                </a:solidFill>
                <a:hlinkClick r:id="rId3">
                  <a:extLst>
                    <a:ext uri="{A12FA001-AC4F-418D-AE19-62706E023703}">
                      <ahyp:hlinkClr xmlns:ahyp="http://schemas.microsoft.com/office/drawing/2018/hyperlinkcolor" val="tx"/>
                    </a:ext>
                  </a:extLst>
                </a:hlinkClick>
              </a:rPr>
              <a:t>https://blog.twitter.com/en_us/topics/company/2020/an-update-on-our-security-incident.html</a:t>
            </a:r>
            <a:endParaRPr/>
          </a:p>
          <a:p>
            <a:pPr marL="0" lvl="0" indent="0" algn="l" rtl="0">
              <a:spcBef>
                <a:spcPts val="1600"/>
              </a:spcBef>
              <a:spcAft>
                <a:spcPts val="0"/>
              </a:spcAft>
              <a:buNone/>
            </a:pPr>
            <a:r>
              <a:rPr lang="en"/>
              <a:t>How to Prevent in Future: </a:t>
            </a:r>
            <a:endParaRPr/>
          </a:p>
          <a:p>
            <a:pPr marL="0" lvl="0" indent="0" algn="l" rtl="0">
              <a:spcBef>
                <a:spcPts val="1600"/>
              </a:spcBef>
              <a:spcAft>
                <a:spcPts val="0"/>
              </a:spcAft>
              <a:buNone/>
            </a:pPr>
            <a:r>
              <a:rPr lang="en" u="sng">
                <a:solidFill>
                  <a:schemeClr val="hlink"/>
                </a:solidFill>
                <a:hlinkClick r:id="rId4"/>
              </a:rPr>
              <a:t>www.cnbc.com/2019/09/04/how-to-prevent-your-twitter-account-from-being-hacked.html</a:t>
            </a:r>
            <a:endParaRPr/>
          </a:p>
          <a:p>
            <a:pPr marL="0" lvl="0" indent="0" algn="l" rtl="0">
              <a:spcBef>
                <a:spcPts val="1600"/>
              </a:spcBef>
              <a:spcAft>
                <a:spcPts val="0"/>
              </a:spcAft>
              <a:buNone/>
            </a:pPr>
            <a:r>
              <a:rPr lang="en" u="sng">
                <a:solidFill>
                  <a:schemeClr val="hlink"/>
                </a:solidFill>
                <a:hlinkClick r:id="rId5"/>
              </a:rPr>
              <a:t>https://www.dfs.ny.gov/Twitter_Report</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it is and how it is done </a:t>
            </a:r>
            <a:endParaRPr/>
          </a:p>
        </p:txBody>
      </p:sp>
      <p:sp>
        <p:nvSpPr>
          <p:cNvPr id="141" name="Google Shape;141;p14"/>
          <p:cNvSpPr txBox="1">
            <a:spLocks noGrp="1"/>
          </p:cNvSpPr>
          <p:nvPr>
            <p:ph type="body" idx="1"/>
          </p:nvPr>
        </p:nvSpPr>
        <p:spPr>
          <a:xfrm>
            <a:off x="1297500" y="1416000"/>
            <a:ext cx="7038900" cy="2911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This attack happened in July 15,2020. </a:t>
            </a:r>
            <a:endParaRPr sz="1500"/>
          </a:p>
          <a:p>
            <a:pPr marL="457200" lvl="0" indent="-323850" algn="l" rtl="0">
              <a:spcBef>
                <a:spcPts val="0"/>
              </a:spcBef>
              <a:spcAft>
                <a:spcPts val="0"/>
              </a:spcAft>
              <a:buSzPts val="1500"/>
              <a:buChar char="●"/>
            </a:pPr>
            <a:r>
              <a:rPr lang="en" sz="1500"/>
              <a:t>The accounts on Twitter were compromised by outside parties to promote the bitcoin scam.</a:t>
            </a:r>
            <a:endParaRPr sz="1500"/>
          </a:p>
          <a:p>
            <a:pPr marL="457200" lvl="0" indent="-323850" algn="l" rtl="0">
              <a:spcBef>
                <a:spcPts val="0"/>
              </a:spcBef>
              <a:spcAft>
                <a:spcPts val="0"/>
              </a:spcAft>
              <a:buSzPts val="1500"/>
              <a:buChar char="●"/>
            </a:pPr>
            <a:r>
              <a:rPr lang="en" sz="1500"/>
              <a:t>It required the attackers to get the access of the internet network and the employee credentials which allowed them to get the access to the tools.</a:t>
            </a:r>
            <a:endParaRPr sz="1500"/>
          </a:p>
          <a:p>
            <a:pPr marL="457200" lvl="0" indent="-323850" algn="l" rtl="0">
              <a:spcBef>
                <a:spcPts val="0"/>
              </a:spcBef>
              <a:spcAft>
                <a:spcPts val="0"/>
              </a:spcAft>
              <a:buSzPts val="1500"/>
              <a:buChar char="●"/>
            </a:pPr>
            <a:r>
              <a:rPr lang="en" sz="1500"/>
              <a:t>The scam asked the individuals to send bitcoin currency.</a:t>
            </a:r>
            <a:endParaRPr sz="1500"/>
          </a:p>
          <a:p>
            <a:pPr marL="457200" lvl="0" indent="-323850" algn="l" rtl="0">
              <a:spcBef>
                <a:spcPts val="0"/>
              </a:spcBef>
              <a:spcAft>
                <a:spcPts val="0"/>
              </a:spcAft>
              <a:buSzPts val="1500"/>
              <a:buChar char="●"/>
            </a:pPr>
            <a:r>
              <a:rPr lang="en" sz="1500"/>
              <a:t>130 accounts were affected.</a:t>
            </a:r>
            <a:endParaRPr sz="1500"/>
          </a:p>
          <a:p>
            <a:pPr marL="457200" lvl="0" indent="-323850" algn="l" rtl="0">
              <a:spcBef>
                <a:spcPts val="0"/>
              </a:spcBef>
              <a:spcAft>
                <a:spcPts val="0"/>
              </a:spcAft>
              <a:buSzPts val="1500"/>
              <a:buChar char="●"/>
            </a:pPr>
            <a:r>
              <a:rPr lang="en" sz="1500"/>
              <a:t>The scam involved social engineering, and the attackers manipulated a number of employees. </a:t>
            </a:r>
            <a:endParaRPr sz="1500"/>
          </a:p>
          <a:p>
            <a:pPr marL="457200" lvl="0" indent="-323850" algn="l" rtl="0">
              <a:spcBef>
                <a:spcPts val="0"/>
              </a:spcBef>
              <a:spcAft>
                <a:spcPts val="0"/>
              </a:spcAft>
              <a:buSzPts val="1500"/>
              <a:buChar char="●"/>
            </a:pPr>
            <a:r>
              <a:rPr lang="en" sz="1500"/>
              <a:t>The method used was the phone spear phishing attack.</a:t>
            </a:r>
            <a:endParaRPr sz="1500"/>
          </a:p>
        </p:txBody>
      </p:sp>
      <p:pic>
        <p:nvPicPr>
          <p:cNvPr id="2" name="Cpre 431 slide 4 - Richa">
            <a:hlinkClick r:id="" action="ppaction://media"/>
            <a:extLst>
              <a:ext uri="{FF2B5EF4-FFF2-40B4-BE49-F238E27FC236}">
                <a16:creationId xmlns:a16="http://schemas.microsoft.com/office/drawing/2014/main" id="{A6ABFA55-2F7A-486A-98B6-F544301050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31600" y="88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0000"/>
    </mc:Choice>
    <mc:Fallback>
      <p:transition spd="slow" advTm="1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6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Social Engineering</a:t>
            </a:r>
            <a:endParaRPr/>
          </a:p>
        </p:txBody>
      </p:sp>
      <p:sp>
        <p:nvSpPr>
          <p:cNvPr id="147" name="Google Shape;147;p15"/>
          <p:cNvSpPr txBox="1">
            <a:spLocks noGrp="1"/>
          </p:cNvSpPr>
          <p:nvPr>
            <p:ph type="body" idx="1"/>
          </p:nvPr>
        </p:nvSpPr>
        <p:spPr>
          <a:xfrm>
            <a:off x="1386000" y="1444300"/>
            <a:ext cx="6861900" cy="2876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Social engineering is defined as the use of influence and persuasion to deceive people for the purpose of obtaining information or persuading the person to perform an action. [1]</a:t>
            </a:r>
            <a:endParaRPr sz="1500"/>
          </a:p>
          <a:p>
            <a:pPr marL="0" lvl="0" indent="0" algn="l" rtl="0">
              <a:spcBef>
                <a:spcPts val="1600"/>
              </a:spcBef>
              <a:spcAft>
                <a:spcPts val="0"/>
              </a:spcAft>
              <a:buNone/>
            </a:pPr>
            <a:endParaRPr sz="1500"/>
          </a:p>
          <a:p>
            <a:pPr marL="457200" lvl="0" indent="-323850" algn="l" rtl="0">
              <a:spcBef>
                <a:spcPts val="1600"/>
              </a:spcBef>
              <a:spcAft>
                <a:spcPts val="0"/>
              </a:spcAft>
              <a:buSzPts val="1500"/>
              <a:buChar char="●"/>
            </a:pPr>
            <a:r>
              <a:rPr lang="en" sz="1500"/>
              <a:t>Three types of Social Engineering</a:t>
            </a:r>
            <a:endParaRPr sz="1500"/>
          </a:p>
          <a:p>
            <a:pPr marL="914400" lvl="1" indent="-323850" algn="l" rtl="0">
              <a:spcBef>
                <a:spcPts val="0"/>
              </a:spcBef>
              <a:spcAft>
                <a:spcPts val="0"/>
              </a:spcAft>
              <a:buSzPts val="1500"/>
              <a:buChar char="○"/>
            </a:pPr>
            <a:r>
              <a:rPr lang="en" sz="1500"/>
              <a:t>Phishing</a:t>
            </a:r>
            <a:endParaRPr sz="1500"/>
          </a:p>
          <a:p>
            <a:pPr marL="914400" lvl="1" indent="-323850" algn="l" rtl="0">
              <a:spcBef>
                <a:spcPts val="0"/>
              </a:spcBef>
              <a:spcAft>
                <a:spcPts val="0"/>
              </a:spcAft>
              <a:buSzPts val="1500"/>
              <a:buChar char="○"/>
            </a:pPr>
            <a:r>
              <a:rPr lang="en" sz="1500"/>
              <a:t>Spear-phishing </a:t>
            </a:r>
            <a:endParaRPr sz="1500"/>
          </a:p>
          <a:p>
            <a:pPr marL="914400" lvl="1" indent="-323850" algn="l" rtl="0">
              <a:spcBef>
                <a:spcPts val="0"/>
              </a:spcBef>
              <a:spcAft>
                <a:spcPts val="0"/>
              </a:spcAft>
              <a:buSzPts val="1500"/>
              <a:buChar char="○"/>
            </a:pPr>
            <a:r>
              <a:rPr lang="en" sz="1500"/>
              <a:t>Whaling</a:t>
            </a:r>
            <a:endParaRPr sz="1500"/>
          </a:p>
        </p:txBody>
      </p:sp>
      <p:pic>
        <p:nvPicPr>
          <p:cNvPr id="2" name="Social Engineering-Xin Wang">
            <a:hlinkClick r:id="" action="ppaction://media"/>
            <a:extLst>
              <a:ext uri="{FF2B5EF4-FFF2-40B4-BE49-F238E27FC236}">
                <a16:creationId xmlns:a16="http://schemas.microsoft.com/office/drawing/2014/main" id="{03BFDAE0-6005-4F12-B2F9-419F363361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31600" y="88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8000"/>
    </mc:Choice>
    <mc:Fallback>
      <p:transition spd="slow" advTm="10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4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Spear-phishing</a:t>
            </a:r>
            <a:endParaRPr/>
          </a:p>
        </p:txBody>
      </p:sp>
      <p:sp>
        <p:nvSpPr>
          <p:cNvPr id="153" name="Google Shape;153;p16"/>
          <p:cNvSpPr txBox="1">
            <a:spLocks noGrp="1"/>
          </p:cNvSpPr>
          <p:nvPr>
            <p:ph type="body" idx="1"/>
          </p:nvPr>
        </p:nvSpPr>
        <p:spPr>
          <a:xfrm>
            <a:off x="1297500" y="1497775"/>
            <a:ext cx="7038900" cy="2981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Spear-phishing target is usually a specific individual or organization. Spear-phishing often uses some of the victim's personal information to gain the trust of the victim and then interacts with them through Email, social media, cellphone, and other forms to obtain their credentials or financial information.</a:t>
            </a:r>
            <a:endParaRPr sz="1500"/>
          </a:p>
          <a:p>
            <a:pPr marL="457200" lvl="0" indent="0" algn="l" rtl="0">
              <a:spcBef>
                <a:spcPts val="1600"/>
              </a:spcBef>
              <a:spcAft>
                <a:spcPts val="0"/>
              </a:spcAft>
              <a:buNone/>
            </a:pPr>
            <a:endParaRPr sz="1500"/>
          </a:p>
          <a:p>
            <a:pPr marL="457200" lvl="0" indent="-323850" algn="l" rtl="0">
              <a:spcBef>
                <a:spcPts val="1600"/>
              </a:spcBef>
              <a:spcAft>
                <a:spcPts val="0"/>
              </a:spcAft>
              <a:buSzPts val="1500"/>
              <a:buChar char="●"/>
            </a:pPr>
            <a:r>
              <a:rPr lang="en" sz="1500"/>
              <a:t>Spear-phishing emails remained the most popular avenue for attack and were used by 65 percent of all known groups.[2]</a:t>
            </a:r>
            <a:endParaRPr sz="1500"/>
          </a:p>
        </p:txBody>
      </p:sp>
      <p:pic>
        <p:nvPicPr>
          <p:cNvPr id="2" name="Spear-phishing- Xin Wang">
            <a:hlinkClick r:id="" action="ppaction://media"/>
            <a:extLst>
              <a:ext uri="{FF2B5EF4-FFF2-40B4-BE49-F238E27FC236}">
                <a16:creationId xmlns:a16="http://schemas.microsoft.com/office/drawing/2014/main" id="{8D8D7D71-3F0F-4566-83F9-573670BD09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31600" y="9459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8000"/>
    </mc:Choice>
    <mc:Fallback>
      <p:transition spd="slow" advTm="10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7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Damage Caused</a:t>
            </a:r>
            <a:endParaRPr/>
          </a:p>
        </p:txBody>
      </p:sp>
      <p:sp>
        <p:nvSpPr>
          <p:cNvPr id="159" name="Google Shape;159;p1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solidFill>
                  <a:srgbClr val="FFFFFF"/>
                </a:solidFill>
                <a:latin typeface="Arial"/>
                <a:ea typeface="Arial"/>
                <a:cs typeface="Arial"/>
                <a:sym typeface="Arial"/>
              </a:rPr>
              <a:t>Structural</a:t>
            </a:r>
            <a:endParaRPr sz="1500">
              <a:solidFill>
                <a:srgbClr val="FFFFFF"/>
              </a:solidFill>
              <a:latin typeface="Arial"/>
              <a:ea typeface="Arial"/>
              <a:cs typeface="Arial"/>
              <a:sym typeface="Arial"/>
            </a:endParaRPr>
          </a:p>
          <a:p>
            <a:pPr marL="457200" lvl="0" indent="-323850" algn="l" rtl="0">
              <a:lnSpc>
                <a:spcPct val="100000"/>
              </a:lnSpc>
              <a:spcBef>
                <a:spcPts val="0"/>
              </a:spcBef>
              <a:spcAft>
                <a:spcPts val="0"/>
              </a:spcAft>
              <a:buClr>
                <a:srgbClr val="FFFFFF"/>
              </a:buClr>
              <a:buSzPts val="1500"/>
              <a:buFont typeface="Arial"/>
              <a:buChar char="●"/>
            </a:pPr>
            <a:r>
              <a:rPr lang="en" sz="1500">
                <a:solidFill>
                  <a:srgbClr val="FFFFFF"/>
                </a:solidFill>
                <a:latin typeface="Arial"/>
                <a:ea typeface="Arial"/>
                <a:cs typeface="Arial"/>
                <a:sym typeface="Arial"/>
              </a:rPr>
              <a:t>Hackers tried for access to 130 different accounts.</a:t>
            </a:r>
            <a:endParaRPr sz="1500">
              <a:solidFill>
                <a:srgbClr val="FFFFFF"/>
              </a:solidFill>
              <a:latin typeface="Arial"/>
              <a:ea typeface="Arial"/>
              <a:cs typeface="Arial"/>
              <a:sym typeface="Arial"/>
            </a:endParaRPr>
          </a:p>
          <a:p>
            <a:pPr marL="457200" lvl="0" indent="-323850" algn="l" rtl="0">
              <a:lnSpc>
                <a:spcPct val="100000"/>
              </a:lnSpc>
              <a:spcBef>
                <a:spcPts val="0"/>
              </a:spcBef>
              <a:spcAft>
                <a:spcPts val="0"/>
              </a:spcAft>
              <a:buClr>
                <a:srgbClr val="FFFFFF"/>
              </a:buClr>
              <a:buSzPts val="1500"/>
              <a:buFont typeface="Arial"/>
              <a:buChar char="●"/>
            </a:pPr>
            <a:r>
              <a:rPr lang="en" sz="1500">
                <a:solidFill>
                  <a:srgbClr val="FFFFFF"/>
                </a:solidFill>
                <a:latin typeface="Arial"/>
                <a:ea typeface="Arial"/>
                <a:cs typeface="Arial"/>
                <a:sym typeface="Arial"/>
              </a:rPr>
              <a:t>Successfully gained access to 40 using password resets.</a:t>
            </a:r>
            <a:endParaRPr sz="1500">
              <a:solidFill>
                <a:srgbClr val="FFFFFF"/>
              </a:solidFill>
              <a:latin typeface="Arial"/>
              <a:ea typeface="Arial"/>
              <a:cs typeface="Arial"/>
              <a:sym typeface="Arial"/>
            </a:endParaRPr>
          </a:p>
          <a:p>
            <a:pPr marL="457200" lvl="0" indent="-323850" algn="l" rtl="0">
              <a:lnSpc>
                <a:spcPct val="100000"/>
              </a:lnSpc>
              <a:spcBef>
                <a:spcPts val="0"/>
              </a:spcBef>
              <a:spcAft>
                <a:spcPts val="0"/>
              </a:spcAft>
              <a:buClr>
                <a:srgbClr val="FFFFFF"/>
              </a:buClr>
              <a:buSzPts val="1500"/>
              <a:buFont typeface="Arial"/>
              <a:buChar char="●"/>
            </a:pPr>
            <a:r>
              <a:rPr lang="en" sz="1500">
                <a:solidFill>
                  <a:srgbClr val="FFFFFF"/>
                </a:solidFill>
                <a:latin typeface="Arial"/>
                <a:ea typeface="Arial"/>
                <a:cs typeface="Arial"/>
                <a:sym typeface="Arial"/>
              </a:rPr>
              <a:t>Some of the accounts were high profile users like Barack Obama, Jeff Bezos, and Bill Gates.</a:t>
            </a:r>
            <a:endParaRPr sz="1500">
              <a:solidFill>
                <a:srgbClr val="FFFFFF"/>
              </a:solidFill>
              <a:latin typeface="Arial"/>
              <a:ea typeface="Arial"/>
              <a:cs typeface="Arial"/>
              <a:sym typeface="Arial"/>
            </a:endParaRPr>
          </a:p>
          <a:p>
            <a:pPr marL="0" lvl="0" indent="0" algn="l" rtl="0">
              <a:lnSpc>
                <a:spcPct val="100000"/>
              </a:lnSpc>
              <a:spcBef>
                <a:spcPts val="0"/>
              </a:spcBef>
              <a:spcAft>
                <a:spcPts val="0"/>
              </a:spcAft>
              <a:buNone/>
            </a:pPr>
            <a:endParaRPr sz="1500">
              <a:solidFill>
                <a:srgbClr val="FFFFFF"/>
              </a:solidFill>
              <a:latin typeface="Arial"/>
              <a:ea typeface="Arial"/>
              <a:cs typeface="Arial"/>
              <a:sym typeface="Arial"/>
            </a:endParaRPr>
          </a:p>
          <a:p>
            <a:pPr marL="0" lvl="0" indent="0" algn="l" rtl="0">
              <a:lnSpc>
                <a:spcPct val="100000"/>
              </a:lnSpc>
              <a:spcBef>
                <a:spcPts val="0"/>
              </a:spcBef>
              <a:spcAft>
                <a:spcPts val="0"/>
              </a:spcAft>
              <a:buNone/>
            </a:pPr>
            <a:r>
              <a:rPr lang="en" sz="1500">
                <a:solidFill>
                  <a:srgbClr val="FFFFFF"/>
                </a:solidFill>
                <a:latin typeface="Arial"/>
                <a:ea typeface="Arial"/>
                <a:cs typeface="Arial"/>
                <a:sym typeface="Arial"/>
              </a:rPr>
              <a:t>Monetary</a:t>
            </a:r>
            <a:endParaRPr sz="1500">
              <a:solidFill>
                <a:srgbClr val="FFFFFF"/>
              </a:solidFill>
              <a:latin typeface="Arial"/>
              <a:ea typeface="Arial"/>
              <a:cs typeface="Arial"/>
              <a:sym typeface="Arial"/>
            </a:endParaRPr>
          </a:p>
          <a:p>
            <a:pPr marL="457200" lvl="0" indent="-323850" algn="l" rtl="0">
              <a:lnSpc>
                <a:spcPct val="100000"/>
              </a:lnSpc>
              <a:spcBef>
                <a:spcPts val="0"/>
              </a:spcBef>
              <a:spcAft>
                <a:spcPts val="0"/>
              </a:spcAft>
              <a:buClr>
                <a:srgbClr val="FFFFFF"/>
              </a:buClr>
              <a:buSzPts val="1500"/>
              <a:buFont typeface="Arial"/>
              <a:buChar char="●"/>
            </a:pPr>
            <a:r>
              <a:rPr lang="en" sz="1500">
                <a:solidFill>
                  <a:srgbClr val="FFFFFF"/>
                </a:solidFill>
                <a:latin typeface="Arial"/>
                <a:ea typeface="Arial"/>
                <a:cs typeface="Arial"/>
                <a:sym typeface="Arial"/>
              </a:rPr>
              <a:t>The attackers made away with $160,000 through bitcoin.</a:t>
            </a:r>
            <a:endParaRPr sz="1500">
              <a:solidFill>
                <a:srgbClr val="FFFFFF"/>
              </a:solidFill>
              <a:latin typeface="Arial"/>
              <a:ea typeface="Arial"/>
              <a:cs typeface="Arial"/>
              <a:sym typeface="Arial"/>
            </a:endParaRPr>
          </a:p>
          <a:p>
            <a:pPr marL="457200" lvl="0" indent="-323850" algn="l" rtl="0">
              <a:lnSpc>
                <a:spcPct val="100000"/>
              </a:lnSpc>
              <a:spcBef>
                <a:spcPts val="0"/>
              </a:spcBef>
              <a:spcAft>
                <a:spcPts val="0"/>
              </a:spcAft>
              <a:buClr>
                <a:srgbClr val="FFFFFF"/>
              </a:buClr>
              <a:buSzPts val="1500"/>
              <a:buFont typeface="Arial"/>
              <a:buChar char="●"/>
            </a:pPr>
            <a:r>
              <a:rPr lang="en" sz="1500">
                <a:solidFill>
                  <a:srgbClr val="FFFFFF"/>
                </a:solidFill>
                <a:latin typeface="Arial"/>
                <a:ea typeface="Arial"/>
                <a:cs typeface="Arial"/>
                <a:sym typeface="Arial"/>
              </a:rPr>
              <a:t>Twitter could be fined between $150 to $250 million by FTC</a:t>
            </a:r>
            <a:endParaRPr sz="1500">
              <a:solidFill>
                <a:srgbClr val="FFFFFF"/>
              </a:solidFill>
              <a:latin typeface="Arial"/>
              <a:ea typeface="Arial"/>
              <a:cs typeface="Arial"/>
              <a:sym typeface="Arial"/>
            </a:endParaRPr>
          </a:p>
          <a:p>
            <a:pPr marL="0" lvl="0" indent="0" algn="l" rtl="0">
              <a:spcBef>
                <a:spcPts val="0"/>
              </a:spcBef>
              <a:spcAft>
                <a:spcPts val="1600"/>
              </a:spcAft>
              <a:buNone/>
            </a:pPr>
            <a:endParaRPr>
              <a:solidFill>
                <a:srgbClr val="FFFFFF"/>
              </a:solidFill>
            </a:endParaRPr>
          </a:p>
        </p:txBody>
      </p:sp>
      <p:pic>
        <p:nvPicPr>
          <p:cNvPr id="2" name="Sgordon41">
            <a:hlinkClick r:id="" action="ppaction://media"/>
            <a:extLst>
              <a:ext uri="{FF2B5EF4-FFF2-40B4-BE49-F238E27FC236}">
                <a16:creationId xmlns:a16="http://schemas.microsoft.com/office/drawing/2014/main" id="{3C4D58F6-04F0-4BA7-B0AB-409B468791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31600" y="88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4000"/>
    </mc:Choice>
    <mc:Fallback>
      <p:transition spd="slow" advTm="7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Damage Extended</a:t>
            </a:r>
            <a:endParaRPr/>
          </a:p>
        </p:txBody>
      </p:sp>
      <p:sp>
        <p:nvSpPr>
          <p:cNvPr id="165" name="Google Shape;165;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solidFill>
                  <a:srgbClr val="FFFFFF"/>
                </a:solidFill>
                <a:latin typeface="Arial"/>
                <a:ea typeface="Arial"/>
                <a:cs typeface="Arial"/>
                <a:sym typeface="Arial"/>
              </a:rPr>
              <a:t>Damage caused was much less than possible, as the attackers only went for immediate money. The tweets sent could have been designed for a larger political impact.</a:t>
            </a:r>
            <a:endParaRPr sz="1500">
              <a:solidFill>
                <a:srgbClr val="FFFFFF"/>
              </a:solidFill>
              <a:latin typeface="Arial"/>
              <a:ea typeface="Arial"/>
              <a:cs typeface="Arial"/>
              <a:sym typeface="Arial"/>
            </a:endParaRPr>
          </a:p>
          <a:p>
            <a:pPr marL="0" lvl="0" indent="0" algn="l" rtl="0">
              <a:lnSpc>
                <a:spcPct val="100000"/>
              </a:lnSpc>
              <a:spcBef>
                <a:spcPts val="0"/>
              </a:spcBef>
              <a:spcAft>
                <a:spcPts val="0"/>
              </a:spcAft>
              <a:buNone/>
            </a:pPr>
            <a:endParaRPr sz="1500">
              <a:solidFill>
                <a:srgbClr val="FFFFFF"/>
              </a:solidFill>
              <a:latin typeface="Arial"/>
              <a:ea typeface="Arial"/>
              <a:cs typeface="Arial"/>
              <a:sym typeface="Arial"/>
            </a:endParaRPr>
          </a:p>
          <a:p>
            <a:pPr marL="0" lvl="0" indent="0" algn="l" rtl="0">
              <a:lnSpc>
                <a:spcPct val="100000"/>
              </a:lnSpc>
              <a:spcBef>
                <a:spcPts val="0"/>
              </a:spcBef>
              <a:spcAft>
                <a:spcPts val="0"/>
              </a:spcAft>
              <a:buNone/>
            </a:pPr>
            <a:r>
              <a:rPr lang="en" sz="1500">
                <a:solidFill>
                  <a:srgbClr val="FFFFFF"/>
                </a:solidFill>
                <a:latin typeface="Arial"/>
                <a:ea typeface="Arial"/>
                <a:cs typeface="Arial"/>
                <a:sym typeface="Arial"/>
              </a:rPr>
              <a:t>Potential</a:t>
            </a:r>
            <a:endParaRPr sz="1500">
              <a:solidFill>
                <a:srgbClr val="FFFFFF"/>
              </a:solidFill>
              <a:latin typeface="Arial"/>
              <a:ea typeface="Arial"/>
              <a:cs typeface="Arial"/>
              <a:sym typeface="Arial"/>
            </a:endParaRPr>
          </a:p>
          <a:p>
            <a:pPr marL="457200" lvl="0" indent="-323850" algn="l" rtl="0">
              <a:lnSpc>
                <a:spcPct val="100000"/>
              </a:lnSpc>
              <a:spcBef>
                <a:spcPts val="0"/>
              </a:spcBef>
              <a:spcAft>
                <a:spcPts val="0"/>
              </a:spcAft>
              <a:buClr>
                <a:srgbClr val="FFFFFF"/>
              </a:buClr>
              <a:buSzPts val="1500"/>
              <a:buFont typeface="Arial"/>
              <a:buChar char="●"/>
            </a:pPr>
            <a:r>
              <a:rPr lang="en" sz="1500">
                <a:solidFill>
                  <a:srgbClr val="FFFFFF"/>
                </a:solidFill>
                <a:latin typeface="Arial"/>
                <a:ea typeface="Arial"/>
                <a:cs typeface="Arial"/>
                <a:sym typeface="Arial"/>
              </a:rPr>
              <a:t>Attackers could have damaged a political campaign with tweets.</a:t>
            </a:r>
            <a:endParaRPr sz="1500">
              <a:solidFill>
                <a:srgbClr val="FFFFFF"/>
              </a:solidFill>
              <a:latin typeface="Arial"/>
              <a:ea typeface="Arial"/>
              <a:cs typeface="Arial"/>
              <a:sym typeface="Arial"/>
            </a:endParaRPr>
          </a:p>
          <a:p>
            <a:pPr marL="457200" lvl="0" indent="-323850" algn="l" rtl="0">
              <a:lnSpc>
                <a:spcPct val="100000"/>
              </a:lnSpc>
              <a:spcBef>
                <a:spcPts val="0"/>
              </a:spcBef>
              <a:spcAft>
                <a:spcPts val="0"/>
              </a:spcAft>
              <a:buClr>
                <a:srgbClr val="FFFFFF"/>
              </a:buClr>
              <a:buSzPts val="1500"/>
              <a:buFont typeface="Arial"/>
              <a:buChar char="●"/>
            </a:pPr>
            <a:r>
              <a:rPr lang="en" sz="1500">
                <a:solidFill>
                  <a:srgbClr val="FFFFFF"/>
                </a:solidFill>
                <a:latin typeface="Arial"/>
                <a:ea typeface="Arial"/>
                <a:cs typeface="Arial"/>
                <a:sym typeface="Arial"/>
              </a:rPr>
              <a:t>Attackers could have damaged inter-country relations with military threats.</a:t>
            </a:r>
            <a:endParaRPr sz="1500">
              <a:solidFill>
                <a:srgbClr val="FFFFFF"/>
              </a:solidFill>
              <a:latin typeface="Arial"/>
              <a:ea typeface="Arial"/>
              <a:cs typeface="Arial"/>
              <a:sym typeface="Arial"/>
            </a:endParaRPr>
          </a:p>
          <a:p>
            <a:pPr marL="457200" lvl="0" indent="-323850" algn="l" rtl="0">
              <a:lnSpc>
                <a:spcPct val="100000"/>
              </a:lnSpc>
              <a:spcBef>
                <a:spcPts val="0"/>
              </a:spcBef>
              <a:spcAft>
                <a:spcPts val="0"/>
              </a:spcAft>
              <a:buClr>
                <a:srgbClr val="FFFFFF"/>
              </a:buClr>
              <a:buSzPts val="1500"/>
              <a:buFont typeface="Arial"/>
              <a:buChar char="●"/>
            </a:pPr>
            <a:r>
              <a:rPr lang="en" sz="1500">
                <a:solidFill>
                  <a:srgbClr val="FFFFFF"/>
                </a:solidFill>
                <a:latin typeface="Arial"/>
                <a:ea typeface="Arial"/>
                <a:cs typeface="Arial"/>
                <a:sym typeface="Arial"/>
              </a:rPr>
              <a:t>Only phishing was used; attackers could have distributed malware alongside the original tweets.</a:t>
            </a:r>
            <a:endParaRPr sz="1500">
              <a:solidFill>
                <a:srgbClr val="FFFFFF"/>
              </a:solidFill>
              <a:latin typeface="Arial"/>
              <a:ea typeface="Arial"/>
              <a:cs typeface="Arial"/>
              <a:sym typeface="Arial"/>
            </a:endParaRPr>
          </a:p>
          <a:p>
            <a:pPr marL="0" lvl="0" indent="0" algn="l" rtl="0">
              <a:lnSpc>
                <a:spcPct val="100000"/>
              </a:lnSpc>
              <a:spcBef>
                <a:spcPts val="0"/>
              </a:spcBef>
              <a:spcAft>
                <a:spcPts val="0"/>
              </a:spcAft>
              <a:buNone/>
            </a:pPr>
            <a:endParaRPr sz="1500">
              <a:solidFill>
                <a:srgbClr val="FFFFFF"/>
              </a:solidFill>
              <a:latin typeface="Arial"/>
              <a:ea typeface="Arial"/>
              <a:cs typeface="Arial"/>
              <a:sym typeface="Arial"/>
            </a:endParaRPr>
          </a:p>
          <a:p>
            <a:pPr marL="0" lvl="0" indent="0" algn="l" rtl="0">
              <a:spcBef>
                <a:spcPts val="0"/>
              </a:spcBef>
              <a:spcAft>
                <a:spcPts val="1600"/>
              </a:spcAft>
              <a:buNone/>
            </a:pPr>
            <a:endParaRPr/>
          </a:p>
        </p:txBody>
      </p:sp>
      <p:pic>
        <p:nvPicPr>
          <p:cNvPr id="2" name="Sgordon42">
            <a:hlinkClick r:id="" action="ppaction://media"/>
            <a:extLst>
              <a:ext uri="{FF2B5EF4-FFF2-40B4-BE49-F238E27FC236}">
                <a16:creationId xmlns:a16="http://schemas.microsoft.com/office/drawing/2014/main" id="{19C74064-BF6D-47BC-B1B0-1A601E8A2D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31600" y="88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3000"/>
    </mc:Choice>
    <mc:Fallback>
      <p:transition spd="slow" advTm="10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Twitter’s Immediate Response and Action</a:t>
            </a:r>
            <a:endParaRPr/>
          </a:p>
        </p:txBody>
      </p:sp>
      <p:sp>
        <p:nvSpPr>
          <p:cNvPr id="171" name="Google Shape;171;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t>The first response to the incident was about an hour and a half after the initial hacked tweets were sent out.  Shortly after twitter began to disable a large number of accounts stopping them from tweeting, changing their password, and using      							         other account functionality.</a:t>
            </a:r>
            <a:endParaRPr sz="1500"/>
          </a:p>
        </p:txBody>
      </p:sp>
      <p:pic>
        <p:nvPicPr>
          <p:cNvPr id="172" name="Google Shape;172;p19"/>
          <p:cNvPicPr preferRelativeResize="0"/>
          <p:nvPr/>
        </p:nvPicPr>
        <p:blipFill>
          <a:blip r:embed="rId5">
            <a:alphaModFix/>
          </a:blip>
          <a:stretch>
            <a:fillRect/>
          </a:stretch>
        </p:blipFill>
        <p:spPr>
          <a:xfrm>
            <a:off x="307497" y="2571747"/>
            <a:ext cx="4560100" cy="2404425"/>
          </a:xfrm>
          <a:prstGeom prst="rect">
            <a:avLst/>
          </a:prstGeom>
          <a:noFill/>
          <a:ln>
            <a:noFill/>
          </a:ln>
        </p:spPr>
      </p:pic>
      <p:sp>
        <p:nvSpPr>
          <p:cNvPr id="173" name="Google Shape;173;p19"/>
          <p:cNvSpPr txBox="1"/>
          <p:nvPr/>
        </p:nvSpPr>
        <p:spPr>
          <a:xfrm>
            <a:off x="5468100" y="4626350"/>
            <a:ext cx="36759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Source: [Twitter Support Thread]</a:t>
            </a:r>
            <a:endParaRPr>
              <a:solidFill>
                <a:srgbClr val="FFFFFF"/>
              </a:solidFill>
              <a:latin typeface="Lato"/>
              <a:ea typeface="Lato"/>
              <a:cs typeface="Lato"/>
              <a:sym typeface="Lato"/>
            </a:endParaRPr>
          </a:p>
        </p:txBody>
      </p:sp>
      <p:pic>
        <p:nvPicPr>
          <p:cNvPr id="2" name="Slide9_vaughn">
            <a:hlinkClick r:id="" action="ppaction://media"/>
            <a:extLst>
              <a:ext uri="{FF2B5EF4-FFF2-40B4-BE49-F238E27FC236}">
                <a16:creationId xmlns:a16="http://schemas.microsoft.com/office/drawing/2014/main" id="{E36BA8CF-1EA4-4E0F-BDB5-CF99EC7056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31600" y="88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5000"/>
    </mc:Choice>
    <mc:Fallback>
      <p:transition spd="slow" advTm="7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Further Action by Twitter Following the Hack</a:t>
            </a:r>
            <a:endParaRPr dirty="0"/>
          </a:p>
        </p:txBody>
      </p:sp>
      <p:sp>
        <p:nvSpPr>
          <p:cNvPr id="179" name="Google Shape;179;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Once affected accounts were identified Twitter locked down the affected accounts and removed the Tweets posed by the attackers.  About 4 hours after the incident most accounts were unlocked enabling them to Tweet again.  Accounts that were not unlocked were the accounts affected by the hack and those that had a password change in the last 30 days.</a:t>
            </a:r>
            <a:endParaRPr sz="1400"/>
          </a:p>
          <a:p>
            <a:pPr marL="0" lvl="0" indent="0" algn="l" rtl="0">
              <a:spcBef>
                <a:spcPts val="1600"/>
              </a:spcBef>
              <a:spcAft>
                <a:spcPts val="1600"/>
              </a:spcAft>
              <a:buNone/>
            </a:pPr>
            <a:r>
              <a:rPr lang="en" sz="1400"/>
              <a:t>On July 18th Twitter then made the blog</a:t>
            </a:r>
            <a:br>
              <a:rPr lang="en" sz="1400"/>
            </a:br>
            <a:r>
              <a:rPr lang="en" sz="1400"/>
              <a:t>post stating that they had restored most</a:t>
            </a:r>
            <a:br>
              <a:rPr lang="en" sz="1400"/>
            </a:br>
            <a:r>
              <a:rPr lang="en" sz="1400"/>
              <a:t>of the accounts that were locked pending</a:t>
            </a:r>
            <a:br>
              <a:rPr lang="en" sz="1400"/>
            </a:br>
            <a:r>
              <a:rPr lang="en" sz="1400"/>
              <a:t>password changes.</a:t>
            </a:r>
            <a:endParaRPr sz="1400"/>
          </a:p>
        </p:txBody>
      </p:sp>
      <p:pic>
        <p:nvPicPr>
          <p:cNvPr id="180" name="Google Shape;180;p20"/>
          <p:cNvPicPr preferRelativeResize="0"/>
          <p:nvPr/>
        </p:nvPicPr>
        <p:blipFill>
          <a:blip r:embed="rId5">
            <a:alphaModFix/>
          </a:blip>
          <a:stretch>
            <a:fillRect/>
          </a:stretch>
        </p:blipFill>
        <p:spPr>
          <a:xfrm>
            <a:off x="4780075" y="2731450"/>
            <a:ext cx="4120800" cy="2230350"/>
          </a:xfrm>
          <a:prstGeom prst="rect">
            <a:avLst/>
          </a:prstGeom>
          <a:noFill/>
          <a:ln>
            <a:noFill/>
          </a:ln>
        </p:spPr>
      </p:pic>
      <p:sp>
        <p:nvSpPr>
          <p:cNvPr id="181" name="Google Shape;181;p20"/>
          <p:cNvSpPr txBox="1"/>
          <p:nvPr/>
        </p:nvSpPr>
        <p:spPr>
          <a:xfrm>
            <a:off x="55925" y="4738450"/>
            <a:ext cx="3661800" cy="46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Source: [An update on our security incident]</a:t>
            </a:r>
            <a:endParaRPr>
              <a:solidFill>
                <a:srgbClr val="FFFFFF"/>
              </a:solidFill>
              <a:latin typeface="Lato"/>
              <a:ea typeface="Lato"/>
              <a:cs typeface="Lato"/>
              <a:sym typeface="Lato"/>
            </a:endParaRPr>
          </a:p>
        </p:txBody>
      </p:sp>
      <p:pic>
        <p:nvPicPr>
          <p:cNvPr id="2" name="Slide10_vaughn">
            <a:hlinkClick r:id="" action="ppaction://media"/>
            <a:extLst>
              <a:ext uri="{FF2B5EF4-FFF2-40B4-BE49-F238E27FC236}">
                <a16:creationId xmlns:a16="http://schemas.microsoft.com/office/drawing/2014/main" id="{08614BCD-E261-4CF7-ACCC-1D31706D4C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31600" y="88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8000"/>
    </mc:Choice>
    <mc:Fallback>
      <p:transition spd="slow" advTm="10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4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Prevent in Future</a:t>
            </a:r>
            <a:endParaRPr/>
          </a:p>
        </p:txBody>
      </p:sp>
      <p:sp>
        <p:nvSpPr>
          <p:cNvPr id="187" name="Google Shape;187;p21"/>
          <p:cNvSpPr txBox="1">
            <a:spLocks noGrp="1"/>
          </p:cNvSpPr>
          <p:nvPr>
            <p:ph type="body" idx="1"/>
          </p:nvPr>
        </p:nvSpPr>
        <p:spPr>
          <a:xfrm>
            <a:off x="1297500" y="1307850"/>
            <a:ext cx="7038900" cy="2911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en" sz="1500">
                <a:latin typeface="Arial"/>
                <a:ea typeface="Arial"/>
                <a:cs typeface="Arial"/>
                <a:sym typeface="Arial"/>
              </a:rPr>
              <a:t>Multi-Factor Authentication</a:t>
            </a:r>
            <a:endParaRPr sz="1500">
              <a:latin typeface="Arial"/>
              <a:ea typeface="Arial"/>
              <a:cs typeface="Arial"/>
              <a:sym typeface="Arial"/>
            </a:endParaRPr>
          </a:p>
          <a:p>
            <a:pPr marL="914400" lvl="1" indent="-323850" algn="l" rtl="0">
              <a:spcBef>
                <a:spcPts val="0"/>
              </a:spcBef>
              <a:spcAft>
                <a:spcPts val="0"/>
              </a:spcAft>
              <a:buSzPts val="1500"/>
              <a:buFont typeface="Arial"/>
              <a:buChar char="○"/>
            </a:pPr>
            <a:r>
              <a:rPr lang="en" sz="1500">
                <a:latin typeface="Arial"/>
                <a:ea typeface="Arial"/>
                <a:cs typeface="Arial"/>
                <a:sym typeface="Arial"/>
              </a:rPr>
              <a:t>Authentication should be more strict and match the risk of access.</a:t>
            </a:r>
            <a:endParaRPr sz="1500">
              <a:latin typeface="Arial"/>
              <a:ea typeface="Arial"/>
              <a:cs typeface="Arial"/>
              <a:sym typeface="Arial"/>
            </a:endParaRPr>
          </a:p>
          <a:p>
            <a:pPr marL="914400" lvl="1" indent="-323850" algn="l" rtl="0">
              <a:spcBef>
                <a:spcPts val="0"/>
              </a:spcBef>
              <a:spcAft>
                <a:spcPts val="0"/>
              </a:spcAft>
              <a:buSzPts val="1500"/>
              <a:buFont typeface="Arial"/>
              <a:buChar char="○"/>
            </a:pPr>
            <a:r>
              <a:rPr lang="en" sz="1500">
                <a:latin typeface="Arial"/>
                <a:ea typeface="Arial"/>
                <a:cs typeface="Arial"/>
                <a:sym typeface="Arial"/>
              </a:rPr>
              <a:t>Using a different method of authentication like using a physical security key or hardware(like a USB)</a:t>
            </a:r>
            <a:endParaRPr sz="1500">
              <a:latin typeface="Arial"/>
              <a:ea typeface="Arial"/>
              <a:cs typeface="Arial"/>
              <a:sym typeface="Arial"/>
            </a:endParaRPr>
          </a:p>
          <a:p>
            <a:pPr marL="457200" lvl="0" indent="-323850" algn="l" rtl="0">
              <a:spcBef>
                <a:spcPts val="0"/>
              </a:spcBef>
              <a:spcAft>
                <a:spcPts val="0"/>
              </a:spcAft>
              <a:buSzPts val="1500"/>
              <a:buFont typeface="Arial"/>
              <a:buChar char="●"/>
            </a:pPr>
            <a:r>
              <a:rPr lang="en" sz="1500">
                <a:latin typeface="Arial"/>
                <a:ea typeface="Arial"/>
                <a:cs typeface="Arial"/>
                <a:sym typeface="Arial"/>
              </a:rPr>
              <a:t>Access Management</a:t>
            </a:r>
            <a:endParaRPr sz="1500">
              <a:latin typeface="Arial"/>
              <a:ea typeface="Arial"/>
              <a:cs typeface="Arial"/>
              <a:sym typeface="Arial"/>
            </a:endParaRPr>
          </a:p>
          <a:p>
            <a:pPr marL="914400" lvl="1" indent="-323850" algn="l" rtl="0">
              <a:spcBef>
                <a:spcPts val="0"/>
              </a:spcBef>
              <a:spcAft>
                <a:spcPts val="0"/>
              </a:spcAft>
              <a:buSzPts val="1500"/>
              <a:buFont typeface="Arial"/>
              <a:buChar char="○"/>
            </a:pPr>
            <a:r>
              <a:rPr lang="en" sz="1500">
                <a:latin typeface="Arial"/>
                <a:ea typeface="Arial"/>
                <a:cs typeface="Arial"/>
                <a:sym typeface="Arial"/>
              </a:rPr>
              <a:t>Limit the number of employees with access to high risk controls like Twitter’s internal tools.</a:t>
            </a:r>
            <a:endParaRPr sz="1500">
              <a:latin typeface="Arial"/>
              <a:ea typeface="Arial"/>
              <a:cs typeface="Arial"/>
              <a:sym typeface="Arial"/>
            </a:endParaRPr>
          </a:p>
          <a:p>
            <a:pPr marL="457200" lvl="0" indent="-323850" algn="l" rtl="0">
              <a:spcBef>
                <a:spcPts val="0"/>
              </a:spcBef>
              <a:spcAft>
                <a:spcPts val="0"/>
              </a:spcAft>
              <a:buSzPts val="1500"/>
              <a:buFont typeface="Arial"/>
              <a:buChar char="●"/>
            </a:pPr>
            <a:r>
              <a:rPr lang="en" sz="1500">
                <a:latin typeface="Arial"/>
                <a:ea typeface="Arial"/>
                <a:cs typeface="Arial"/>
                <a:sym typeface="Arial"/>
              </a:rPr>
              <a:t>Training on Cybersecurity Awareness</a:t>
            </a:r>
            <a:endParaRPr sz="1500">
              <a:latin typeface="Arial"/>
              <a:ea typeface="Arial"/>
              <a:cs typeface="Arial"/>
              <a:sym typeface="Arial"/>
            </a:endParaRPr>
          </a:p>
          <a:p>
            <a:pPr marL="914400" lvl="1" indent="-323850" algn="l" rtl="0">
              <a:spcBef>
                <a:spcPts val="0"/>
              </a:spcBef>
              <a:spcAft>
                <a:spcPts val="0"/>
              </a:spcAft>
              <a:buSzPts val="1500"/>
              <a:buFont typeface="Arial"/>
              <a:buChar char="○"/>
            </a:pPr>
            <a:r>
              <a:rPr lang="en" sz="1500">
                <a:latin typeface="Arial"/>
                <a:ea typeface="Arial"/>
                <a:cs typeface="Arial"/>
                <a:sym typeface="Arial"/>
              </a:rPr>
              <a:t>Every employee should have this training.</a:t>
            </a:r>
            <a:endParaRPr sz="1500">
              <a:latin typeface="Arial"/>
              <a:ea typeface="Arial"/>
              <a:cs typeface="Arial"/>
              <a:sym typeface="Arial"/>
            </a:endParaRPr>
          </a:p>
          <a:p>
            <a:pPr marL="914400" lvl="1" indent="-323850" algn="l" rtl="0">
              <a:spcBef>
                <a:spcPts val="0"/>
              </a:spcBef>
              <a:spcAft>
                <a:spcPts val="0"/>
              </a:spcAft>
              <a:buSzPts val="1500"/>
              <a:buFont typeface="Arial"/>
              <a:buChar char="○"/>
            </a:pPr>
            <a:r>
              <a:rPr lang="en" sz="1500">
                <a:latin typeface="Arial"/>
                <a:ea typeface="Arial"/>
                <a:cs typeface="Arial"/>
                <a:sym typeface="Arial"/>
              </a:rPr>
              <a:t>Regular exercises like phishing should be done to test employees detection abilities.</a:t>
            </a:r>
            <a:endParaRPr sz="1500">
              <a:latin typeface="Arial"/>
              <a:ea typeface="Arial"/>
              <a:cs typeface="Arial"/>
              <a:sym typeface="Arial"/>
            </a:endParaRPr>
          </a:p>
          <a:p>
            <a:pPr marL="914400" lvl="1" indent="-323850" algn="l" rtl="0">
              <a:spcBef>
                <a:spcPts val="0"/>
              </a:spcBef>
              <a:spcAft>
                <a:spcPts val="0"/>
              </a:spcAft>
              <a:buSzPts val="1500"/>
              <a:buFont typeface="Arial"/>
              <a:buChar char="○"/>
            </a:pPr>
            <a:r>
              <a:rPr lang="en" sz="1500">
                <a:latin typeface="Arial"/>
                <a:ea typeface="Arial"/>
                <a:cs typeface="Arial"/>
                <a:sym typeface="Arial"/>
              </a:rPr>
              <a:t>Have established uniform standards of communications.</a:t>
            </a:r>
            <a:endParaRPr sz="1500">
              <a:latin typeface="Arial"/>
              <a:ea typeface="Arial"/>
              <a:cs typeface="Arial"/>
              <a:sym typeface="Arial"/>
            </a:endParaRPr>
          </a:p>
        </p:txBody>
      </p:sp>
      <p:pic>
        <p:nvPicPr>
          <p:cNvPr id="2" name="how_to_prevent_in_future-lorenzochavarria">
            <a:hlinkClick r:id="" action="ppaction://media"/>
            <a:extLst>
              <a:ext uri="{FF2B5EF4-FFF2-40B4-BE49-F238E27FC236}">
                <a16:creationId xmlns:a16="http://schemas.microsoft.com/office/drawing/2014/main" id="{D0F82163-F7C0-489B-A625-9A3A7C75E3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31600" y="88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2000"/>
    </mc:Choice>
    <mc:Fallback>
      <p:transition spd="slow" advTm="19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0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5152"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1423</Words>
  <Application>Microsoft Office PowerPoint</Application>
  <PresentationFormat>On-screen Show (16:9)</PresentationFormat>
  <Paragraphs>85</Paragraphs>
  <Slides>13</Slides>
  <Notes>13</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Montserrat</vt:lpstr>
      <vt:lpstr>Lato</vt:lpstr>
      <vt:lpstr>Arial</vt:lpstr>
      <vt:lpstr>Focus</vt:lpstr>
      <vt:lpstr>CprE 431 Team 12 Presentation</vt:lpstr>
      <vt:lpstr>What it is and how it is done </vt:lpstr>
      <vt:lpstr>Social Engineering</vt:lpstr>
      <vt:lpstr>Spear-phishing</vt:lpstr>
      <vt:lpstr>Damage Caused</vt:lpstr>
      <vt:lpstr>Damage Extended</vt:lpstr>
      <vt:lpstr>Twitter’s Immediate Response and Action</vt:lpstr>
      <vt:lpstr>Further Action by Twitter Following the Hack</vt:lpstr>
      <vt:lpstr>How to Prevent in Future</vt:lpstr>
      <vt:lpstr>Bibliography</vt:lpstr>
      <vt:lpstr>Bibliography</vt:lpstr>
      <vt:lpstr>Bibliography</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CprE 431 Team 12 Presentation</dc:title>
  <cp:lastModifiedBy>Gordon, Sean R</cp:lastModifiedBy>
  <cp:revision>2</cp:revision>
  <dcterms:modified xsi:type="dcterms:W3CDTF">2020-10-22T07:26:01Z</dcterms:modified>
</cp:coreProperties>
</file>